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4194175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ПЕДАГОГИЧЕСКИЙ СОВЕТ 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 АДАПТАЦИИ СТУДЕНТОВ 1 КУРСА</a:t>
            </a:r>
            <a:r>
              <a:rPr lang="ru-RU" sz="22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создании педагогических условий организации образовательной деятельности студентов 1 курса по результатам их адаптации к условиям обучения в колледже»</a:t>
            </a:r>
            <a:endParaRPr lang="ru-RU" sz="2800" dirty="0"/>
          </a:p>
        </p:txBody>
      </p:sp>
      <p:grpSp>
        <p:nvGrpSpPr>
          <p:cNvPr id="5" name="Группа 7"/>
          <p:cNvGrpSpPr>
            <a:grpSpLocks/>
          </p:cNvGrpSpPr>
          <p:nvPr/>
        </p:nvGrpSpPr>
        <p:grpSpPr bwMode="auto">
          <a:xfrm>
            <a:off x="-7938" y="0"/>
            <a:ext cx="1793876" cy="6858000"/>
            <a:chOff x="-7938" y="0"/>
            <a:chExt cx="1793876" cy="6858000"/>
          </a:xfrm>
        </p:grpSpPr>
        <p:grpSp>
          <p:nvGrpSpPr>
            <p:cNvPr id="6" name="Группа 6"/>
            <p:cNvGrpSpPr>
              <a:grpSpLocks/>
            </p:cNvGrpSpPr>
            <p:nvPr/>
          </p:nvGrpSpPr>
          <p:grpSpPr bwMode="auto">
            <a:xfrm>
              <a:off x="-7938" y="0"/>
              <a:ext cx="1793876" cy="6858000"/>
              <a:chOff x="-7938" y="0"/>
              <a:chExt cx="1793876" cy="6858000"/>
            </a:xfrm>
          </p:grpSpPr>
          <p:pic>
            <p:nvPicPr>
              <p:cNvPr id="8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r="7498" b="73959"/>
              <a:stretch>
                <a:fillRect/>
              </a:stretch>
            </p:blipFill>
            <p:spPr bwMode="auto">
              <a:xfrm>
                <a:off x="0" y="0"/>
                <a:ext cx="1785938" cy="1785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t="67709" r="7498"/>
              <a:stretch>
                <a:fillRect/>
              </a:stretch>
            </p:blipFill>
            <p:spPr bwMode="auto">
              <a:xfrm>
                <a:off x="-7938" y="4643438"/>
                <a:ext cx="1785938" cy="2214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3" descr="C:\Documents and Settings\User\Рабочий стол\Гора Белая\Кухня\флаг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33800" t="19456" r="32001" b="24547"/>
              <a:stretch>
                <a:fillRect/>
              </a:stretch>
            </p:blipFill>
            <p:spPr bwMode="auto">
              <a:xfrm>
                <a:off x="58738" y="2259013"/>
                <a:ext cx="1727200" cy="2000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7" name="Овал 6"/>
            <p:cNvSpPr/>
            <p:nvPr/>
          </p:nvSpPr>
          <p:spPr bwMode="auto">
            <a:xfrm>
              <a:off x="501650" y="2786063"/>
              <a:ext cx="285750" cy="2857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13" name="Рисунок 12" descr="https://dimgrad24.ru/pictures/news/big/30780_big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304800"/>
            <a:ext cx="2895599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https://www.libkids51.ru/img/site/%D0%93%D0%BE%D0%B4%20%D1%81%D0%B5%D0%BC%D1%8C%D0%B8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381000"/>
            <a:ext cx="1981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6477000" y="609600"/>
            <a:ext cx="243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#НТПК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КолледжПЕРВЫХ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7"/>
          <p:cNvGrpSpPr>
            <a:grpSpLocks/>
          </p:cNvGrpSpPr>
          <p:nvPr/>
        </p:nvGrpSpPr>
        <p:grpSpPr bwMode="auto">
          <a:xfrm>
            <a:off x="-7938" y="0"/>
            <a:ext cx="1793876" cy="6858000"/>
            <a:chOff x="-7938" y="0"/>
            <a:chExt cx="1793876" cy="6858000"/>
          </a:xfrm>
        </p:grpSpPr>
        <p:grpSp>
          <p:nvGrpSpPr>
            <p:cNvPr id="11" name="Группа 6"/>
            <p:cNvGrpSpPr>
              <a:grpSpLocks/>
            </p:cNvGrpSpPr>
            <p:nvPr/>
          </p:nvGrpSpPr>
          <p:grpSpPr bwMode="auto">
            <a:xfrm>
              <a:off x="-7938" y="0"/>
              <a:ext cx="1793876" cy="6858000"/>
              <a:chOff x="-7938" y="0"/>
              <a:chExt cx="1793876" cy="6858000"/>
            </a:xfrm>
          </p:grpSpPr>
          <p:pic>
            <p:nvPicPr>
              <p:cNvPr id="13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r="7498" b="73959"/>
              <a:stretch>
                <a:fillRect/>
              </a:stretch>
            </p:blipFill>
            <p:spPr bwMode="auto">
              <a:xfrm>
                <a:off x="0" y="0"/>
                <a:ext cx="1785938" cy="1785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t="67709" r="7498"/>
              <a:stretch>
                <a:fillRect/>
              </a:stretch>
            </p:blipFill>
            <p:spPr bwMode="auto">
              <a:xfrm>
                <a:off x="-7938" y="4643438"/>
                <a:ext cx="1785938" cy="2214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" name="Picture 3" descr="C:\Documents and Settings\User\Рабочий стол\Гора Белая\Кухня\флаг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33800" t="19456" r="32001" b="24547"/>
              <a:stretch>
                <a:fillRect/>
              </a:stretch>
            </p:blipFill>
            <p:spPr bwMode="auto">
              <a:xfrm>
                <a:off x="58738" y="2259013"/>
                <a:ext cx="1727200" cy="2000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2" name="Овал 11"/>
            <p:cNvSpPr/>
            <p:nvPr/>
          </p:nvSpPr>
          <p:spPr bwMode="auto">
            <a:xfrm>
              <a:off x="501650" y="2786063"/>
              <a:ext cx="285750" cy="2857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286000" y="2286000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0" y="1669706"/>
            <a:ext cx="6172200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ЦЕЛЬ: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Анализ деятельности педагогического коллектива и кураторов учебных групп   по педагогическому сопровождению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студентов 1 курса в период адаптации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1.  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Определить уровень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адаптации студентов по группам.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Провести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результатов реализации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программы адаптации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Определить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условия,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способствующие благоприятной адаптации студентов 1 курса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организации 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качественного 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образовательного и воспитательного процесса.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6" descr="https://thumbs.dreamstime.com/b/four-people-colored-puzzle-pieces-d-join-different-4895665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2133600"/>
            <a:ext cx="1219200" cy="876300"/>
          </a:xfrm>
          <a:prstGeom prst="rect">
            <a:avLst/>
          </a:prstGeom>
          <a:noFill/>
        </p:spPr>
      </p:pic>
      <p:sp>
        <p:nvSpPr>
          <p:cNvPr id="22" name="Стрелка вправо 21"/>
          <p:cNvSpPr/>
          <p:nvPr/>
        </p:nvSpPr>
        <p:spPr>
          <a:xfrm>
            <a:off x="1752600" y="3581400"/>
            <a:ext cx="775174" cy="584516"/>
          </a:xfrm>
          <a:prstGeom prst="rightArrow">
            <a:avLst>
              <a:gd name="adj1" fmla="val 50000"/>
              <a:gd name="adj2" fmla="val 699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1752600" y="4191000"/>
            <a:ext cx="775174" cy="584516"/>
          </a:xfrm>
          <a:prstGeom prst="rightArrow">
            <a:avLst>
              <a:gd name="adj1" fmla="val 50000"/>
              <a:gd name="adj2" fmla="val 699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1752600" y="5029200"/>
            <a:ext cx="775174" cy="584516"/>
          </a:xfrm>
          <a:prstGeom prst="rightArrow">
            <a:avLst>
              <a:gd name="adj1" fmla="val 50000"/>
              <a:gd name="adj2" fmla="val 699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 descr="https://dimgrad24.ru/pictures/news/big/30780_big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7400" y="304800"/>
            <a:ext cx="2895599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 descr="https://www.libkids51.ru/img/site/%D0%93%D0%BE%D0%B4%20%D1%81%D0%B5%D0%BC%D1%8C%D0%B8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8200" y="381000"/>
            <a:ext cx="1981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Прямоугольник 25"/>
          <p:cNvSpPr/>
          <p:nvPr/>
        </p:nvSpPr>
        <p:spPr>
          <a:xfrm>
            <a:off x="6477000" y="609600"/>
            <a:ext cx="243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#НТПК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КолледжПЕРВЫХ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7"/>
          <p:cNvGrpSpPr>
            <a:grpSpLocks/>
          </p:cNvGrpSpPr>
          <p:nvPr/>
        </p:nvGrpSpPr>
        <p:grpSpPr bwMode="auto">
          <a:xfrm>
            <a:off x="-7938" y="0"/>
            <a:ext cx="1793876" cy="6858000"/>
            <a:chOff x="-7938" y="0"/>
            <a:chExt cx="1793876" cy="6858000"/>
          </a:xfrm>
        </p:grpSpPr>
        <p:grpSp>
          <p:nvGrpSpPr>
            <p:cNvPr id="5" name="Группа 6"/>
            <p:cNvGrpSpPr>
              <a:grpSpLocks/>
            </p:cNvGrpSpPr>
            <p:nvPr/>
          </p:nvGrpSpPr>
          <p:grpSpPr bwMode="auto">
            <a:xfrm>
              <a:off x="-7938" y="0"/>
              <a:ext cx="1793876" cy="6858000"/>
              <a:chOff x="-7938" y="0"/>
              <a:chExt cx="1793876" cy="6858000"/>
            </a:xfrm>
          </p:grpSpPr>
          <p:pic>
            <p:nvPicPr>
              <p:cNvPr id="7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r="7498" b="73959"/>
              <a:stretch>
                <a:fillRect/>
              </a:stretch>
            </p:blipFill>
            <p:spPr bwMode="auto">
              <a:xfrm>
                <a:off x="0" y="0"/>
                <a:ext cx="1785938" cy="1785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t="67709" r="7498"/>
              <a:stretch>
                <a:fillRect/>
              </a:stretch>
            </p:blipFill>
            <p:spPr bwMode="auto">
              <a:xfrm>
                <a:off x="-7938" y="4643438"/>
                <a:ext cx="1785938" cy="2214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3" descr="C:\Documents and Settings\User\Рабочий стол\Гора Белая\Кухня\флаг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33800" t="19456" r="32001" b="24547"/>
              <a:stretch>
                <a:fillRect/>
              </a:stretch>
            </p:blipFill>
            <p:spPr bwMode="auto">
              <a:xfrm>
                <a:off x="58738" y="2259013"/>
                <a:ext cx="1727200" cy="2000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" name="Овал 5"/>
            <p:cNvSpPr/>
            <p:nvPr/>
          </p:nvSpPr>
          <p:spPr bwMode="auto">
            <a:xfrm>
              <a:off x="501650" y="2786063"/>
              <a:ext cx="285750" cy="2857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362200" y="1752600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ПОВЕСТКА ПЕДАГОГИЧЕСКОГО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СОВЕТА ПО АДАПТАЦИИ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8" descr="https://venta.shop.by/attach/transparent-red-logo-font-line-symbol-5d928f59f30ef8.967248171569886041995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1676400"/>
            <a:ext cx="990600" cy="990600"/>
          </a:xfrm>
          <a:prstGeom prst="rect">
            <a:avLst/>
          </a:prstGeom>
          <a:noFill/>
        </p:spPr>
      </p:pic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667000" y="2667002"/>
          <a:ext cx="6095999" cy="3809967"/>
        </p:xfrm>
        <a:graphic>
          <a:graphicData uri="http://schemas.openxmlformats.org/drawingml/2006/table">
            <a:tbl>
              <a:tblPr/>
              <a:tblGrid>
                <a:gridCol w="430957"/>
                <a:gridCol w="3037970"/>
                <a:gridCol w="1787041"/>
                <a:gridCol w="840031"/>
              </a:tblGrid>
              <a:tr h="457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100" b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Тема выступления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Докладчик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Регламент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Вступительное слово Директора колледжа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Никокошева 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Н.Г,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директор, к.п.н.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10 мин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4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Об основных направлениях и результатах реализации программы адаптации студентов 1 курса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Гукемухов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Е.Ю.,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зам.директора по</a:t>
                      </a:r>
                      <a:r>
                        <a:rPr lang="ru-RU" sz="11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СП и ВР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15 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мин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7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Об особенностях организации образовательной деятельности студентов 1 курса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Заведующие кафедрами,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кураторы, преподаватели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0 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мин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О состоянии здоровья студентов 1 курса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Деева Л.Ш.,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медицинский работник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0 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мин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8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 адаптации студентов 1 курса к условиям проживания в общежитии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Садыкова В.А.,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заведующий общежитием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10 мин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4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 воспитательном потенциале участия студентов в направлениях  «Движение первых» 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latin typeface="Times New Roman"/>
                          <a:ea typeface="Calibri"/>
                          <a:cs typeface="Times New Roman"/>
                        </a:rPr>
                        <a:t>Будылева</a:t>
                      </a:r>
                      <a:r>
                        <a:rPr lang="ru-RU" sz="11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Н.В.,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советник директора по воспитанию и ВМО.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10 мин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Разное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10 мин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6" marR="6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6" name="Рисунок 15" descr="https://dimgrad24.ru/pictures/news/big/30780_big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0"/>
            <a:ext cx="2895599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https://www.libkids51.ru/img/site/%D0%93%D0%BE%D0%B4%20%D1%81%D0%B5%D0%BC%D1%8C%D0%B8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67200" y="0"/>
            <a:ext cx="1981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>
            <a:off x="6324600" y="304800"/>
            <a:ext cx="243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#НТПК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КолледжПЕРВЫХ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7"/>
          <p:cNvGrpSpPr>
            <a:grpSpLocks/>
          </p:cNvGrpSpPr>
          <p:nvPr/>
        </p:nvGrpSpPr>
        <p:grpSpPr bwMode="auto">
          <a:xfrm>
            <a:off x="-7938" y="0"/>
            <a:ext cx="1793876" cy="6858000"/>
            <a:chOff x="-7938" y="0"/>
            <a:chExt cx="1793876" cy="6858000"/>
          </a:xfrm>
        </p:grpSpPr>
        <p:grpSp>
          <p:nvGrpSpPr>
            <p:cNvPr id="5" name="Группа 6"/>
            <p:cNvGrpSpPr>
              <a:grpSpLocks/>
            </p:cNvGrpSpPr>
            <p:nvPr/>
          </p:nvGrpSpPr>
          <p:grpSpPr bwMode="auto">
            <a:xfrm>
              <a:off x="-7938" y="0"/>
              <a:ext cx="1793876" cy="6858000"/>
              <a:chOff x="-7938" y="0"/>
              <a:chExt cx="1793876" cy="6858000"/>
            </a:xfrm>
          </p:grpSpPr>
          <p:pic>
            <p:nvPicPr>
              <p:cNvPr id="7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r="7498" b="73959"/>
              <a:stretch>
                <a:fillRect/>
              </a:stretch>
            </p:blipFill>
            <p:spPr bwMode="auto">
              <a:xfrm>
                <a:off x="0" y="0"/>
                <a:ext cx="1785938" cy="1785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t="67709" r="7498"/>
              <a:stretch>
                <a:fillRect/>
              </a:stretch>
            </p:blipFill>
            <p:spPr bwMode="auto">
              <a:xfrm>
                <a:off x="-7938" y="4643438"/>
                <a:ext cx="1785938" cy="2214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3" descr="C:\Documents and Settings\User\Рабочий стол\Гора Белая\Кухня\флаг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33800" t="19456" r="32001" b="24547"/>
              <a:stretch>
                <a:fillRect/>
              </a:stretch>
            </p:blipFill>
            <p:spPr bwMode="auto">
              <a:xfrm>
                <a:off x="58738" y="2259013"/>
                <a:ext cx="1727200" cy="2000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" name="Овал 5"/>
            <p:cNvSpPr/>
            <p:nvPr/>
          </p:nvSpPr>
          <p:spPr bwMode="auto">
            <a:xfrm>
              <a:off x="501650" y="2786063"/>
              <a:ext cx="285750" cy="2857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124200" y="2362200"/>
            <a:ext cx="579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АДАПТАЦИЯ</a:t>
            </a:r>
            <a:endParaRPr lang="ru-RU" sz="6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ttps://i.ytimg.com/vi/ZGduu_GgCV8/maxresdefaul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3276600"/>
            <a:ext cx="2743200" cy="182880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2286000" y="51816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ПРИСПОСОБЛЕНИЕ</a:t>
            </a:r>
            <a:endParaRPr lang="ru-RU" sz="4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4752936" y="3705264"/>
            <a:ext cx="1904998" cy="1200071"/>
          </a:xfrm>
          <a:prstGeom prst="rightArrow">
            <a:avLst>
              <a:gd name="adj1" fmla="val 50000"/>
              <a:gd name="adj2" fmla="val 699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477000" y="3429000"/>
            <a:ext cx="2362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</a:p>
          <a:p>
            <a:pPr algn="ctr"/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23 словарях</a:t>
            </a:r>
            <a:endParaRPr lang="ru-RU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Рисунок 17" descr="https://dimgrad24.ru/pictures/news/big/30780_big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7400" y="304800"/>
            <a:ext cx="2895599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https://www.libkids51.ru/img/site/%D0%93%D0%BE%D0%B4%20%D1%81%D0%B5%D0%BC%D1%8C%D0%B8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8200" y="381000"/>
            <a:ext cx="1981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6477000" y="609600"/>
            <a:ext cx="243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#НТПК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КолледжПЕРВЫХ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133600"/>
            <a:ext cx="6858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Группа 7"/>
          <p:cNvGrpSpPr>
            <a:grpSpLocks/>
          </p:cNvGrpSpPr>
          <p:nvPr/>
        </p:nvGrpSpPr>
        <p:grpSpPr bwMode="auto">
          <a:xfrm>
            <a:off x="-7938" y="0"/>
            <a:ext cx="1793876" cy="6858000"/>
            <a:chOff x="-7938" y="0"/>
            <a:chExt cx="1793876" cy="6858000"/>
          </a:xfrm>
        </p:grpSpPr>
        <p:grpSp>
          <p:nvGrpSpPr>
            <p:cNvPr id="6" name="Группа 6"/>
            <p:cNvGrpSpPr>
              <a:grpSpLocks/>
            </p:cNvGrpSpPr>
            <p:nvPr/>
          </p:nvGrpSpPr>
          <p:grpSpPr bwMode="auto">
            <a:xfrm>
              <a:off x="-7938" y="0"/>
              <a:ext cx="1793876" cy="6858000"/>
              <a:chOff x="-7938" y="0"/>
              <a:chExt cx="1793876" cy="6858000"/>
            </a:xfrm>
          </p:grpSpPr>
          <p:pic>
            <p:nvPicPr>
              <p:cNvPr id="8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13754" r="7498" b="73959"/>
              <a:stretch>
                <a:fillRect/>
              </a:stretch>
            </p:blipFill>
            <p:spPr bwMode="auto">
              <a:xfrm>
                <a:off x="0" y="0"/>
                <a:ext cx="1785938" cy="1785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13754" t="67709" r="7498"/>
              <a:stretch>
                <a:fillRect/>
              </a:stretch>
            </p:blipFill>
            <p:spPr bwMode="auto">
              <a:xfrm>
                <a:off x="-7938" y="4643438"/>
                <a:ext cx="1785938" cy="2214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3" descr="C:\Documents and Settings\User\Рабочий стол\Гора Белая\Кухня\флаг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l="33800" t="19456" r="32001" b="24547"/>
              <a:stretch>
                <a:fillRect/>
              </a:stretch>
            </p:blipFill>
            <p:spPr bwMode="auto">
              <a:xfrm>
                <a:off x="58738" y="2259013"/>
                <a:ext cx="1727200" cy="2000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7" name="Овал 6"/>
            <p:cNvSpPr/>
            <p:nvPr/>
          </p:nvSpPr>
          <p:spPr bwMode="auto">
            <a:xfrm>
              <a:off x="501650" y="2786063"/>
              <a:ext cx="285750" cy="2857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1981200" y="5181600"/>
            <a:ext cx="6858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педагогике адаптация (от лат.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adapto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приспособляю) - это способность организма приспосабливаться к различным условиям внешней среды. Процесс взаимодействия личности или социальной группы с социальной средой; включает усвоение норм и ценностей среды в процессе социализации, а также изменение, преобразование среды в соответствии с новыми условиями и целями деятельности.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 descr="https://dimgrad24.ru/pictures/news/big/30780_big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7400" y="304800"/>
            <a:ext cx="2895599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https://www.libkids51.ru/img/site/%D0%93%D0%BE%D0%B4%20%D1%81%D0%B5%D0%BC%D1%8C%D0%B8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8200" y="381000"/>
            <a:ext cx="1981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6477000" y="609600"/>
            <a:ext cx="243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#НТПК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КолледжПЕРВЫХ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237</Words>
  <Application>Microsoft Office PowerPoint</Application>
  <PresentationFormat>Экран (4:3)</PresentationFormat>
  <Paragraphs>67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ПЕДАГОГИЧЕСКИЙ СОВЕТ  ПО АДАПТАЦИИ СТУДЕНТОВ 1 КУРСА   «О создании педагогических условий организации образовательной деятельности студентов 1 курса по результатам их адаптации к условиям обучения в колледже»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  ПО АДАПТАЦИИ СТУДЕНТОВ 1 КУРСА   «О создании педагогических условий организации образовательной дечтельности студентов 1 курса по результатам их адаптации к условиям обучения в колледже».</dc:title>
  <dc:creator>User</dc:creator>
  <cp:lastModifiedBy>User</cp:lastModifiedBy>
  <cp:revision>20</cp:revision>
  <dcterms:created xsi:type="dcterms:W3CDTF">2023-11-28T04:27:05Z</dcterms:created>
  <dcterms:modified xsi:type="dcterms:W3CDTF">2024-11-27T02:20:22Z</dcterms:modified>
</cp:coreProperties>
</file>